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8" r:id="rId3"/>
    <p:sldId id="277" r:id="rId4"/>
    <p:sldId id="280" r:id="rId5"/>
    <p:sldId id="281" r:id="rId6"/>
    <p:sldId id="282" r:id="rId7"/>
    <p:sldId id="276" r:id="rId8"/>
    <p:sldId id="259" r:id="rId9"/>
    <p:sldId id="260" r:id="rId10"/>
    <p:sldId id="278" r:id="rId11"/>
    <p:sldId id="279" r:id="rId12"/>
    <p:sldId id="283" r:id="rId13"/>
    <p:sldId id="284" r:id="rId14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D2DF543-E4A1-45F4-BC34-1F741F8568D0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D91C13E-68EF-44CA-9BC6-7F3A6B2E54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F6A3-0C8B-42E8-8EE1-D013EF2CE9D7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88C3BB5-4A31-4969-B408-A25179C923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7467F-F9DB-4456-B39E-E0E3B5E6AB3F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D59F1-2D4A-4979-9AE8-87C0F907D0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Elipse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7BA3D-3E38-4E36-8426-3DE1B70A9B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18860-8C17-4AD6-AB97-B2B7522F6072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5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22BC3-73EE-47F3-8D76-150C593A1617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4F2B6-C3F0-40FE-8470-2DC34C59CB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3CAAC-1671-4ABB-8CB7-278D3B6D2F8B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178F8A0-DA07-4A9D-B64D-CF13C09572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28940-7EB2-4731-BA35-7232F625542D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50699-6BD7-43E8-8B8D-869228BC2F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8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D7BC0-2B2C-4E96-B8FD-D869F6B83012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9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D2C36CF-45F4-4518-9AFB-FA819F5667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7ADF1-1DF0-4142-AA86-C7226E7671C4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A8ED0-55B9-4493-90C6-5D3AA7607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4A395-AD8B-4F2A-B54A-5C231F006D21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1A4E4BB-22EA-4498-B71A-C86A4F22C36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Elipse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6" name="6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D9BD1D4-7426-48CC-A384-2F362CEE33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7" name="4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4E9-EA3F-42C6-8B6E-C5826D7BCC4C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8" name="5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Elipse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6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018B2-FF47-4A5B-9C1B-05E3BDA2D9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7" name="4 Marcador de fecha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62EDA-28D8-421E-8558-1C335799C8E4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18" name="5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5858456-F3D5-49C0-9222-65D7C53F6F01}" type="datetimeFigureOut">
              <a:rPr lang="es-ES"/>
              <a:pPr>
                <a:defRPr/>
              </a:pPr>
              <a:t>17/09/2009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A67BC1-D5C9-4719-BA90-B77DA20223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134" name="21 Marcador de título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5135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9D251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B32C16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F5CD2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AEBAD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os\Personales\ADEN\videos\Ejemplo%20did&#195;&#161;ctico%20de%20acci&#195;&#179;n%20correctiva%20(calidad).wm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os\Personales\ADEN\videos\axion-cinturon-publiTV.wm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os\Personales\ADEN\videos\repsol-diesel-publiTV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0000FF"/>
                </a:solidFill>
              </a:rPr>
              <a:t>Cómo debo presentar mis sugerencias de mejora?</a:t>
            </a:r>
            <a:endParaRPr lang="es-ES" dirty="0"/>
          </a:p>
        </p:txBody>
      </p:sp>
      <p:pic>
        <p:nvPicPr>
          <p:cNvPr id="17412" name="3 Imagen" descr="maresa-ensam-blanc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9313" y="2786063"/>
            <a:ext cx="495300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C" dirty="0" smtClean="0"/>
              <a:t>El Formulario</a:t>
            </a:r>
            <a:endParaRPr lang="es-ES" dirty="0"/>
          </a:p>
        </p:txBody>
      </p:sp>
      <p:pic>
        <p:nvPicPr>
          <p:cNvPr id="4710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14289"/>
            <a:ext cx="3991441" cy="624988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C" dirty="0" smtClean="0"/>
              <a:t>Campos a llenar</a:t>
            </a:r>
            <a:endParaRPr lang="es-ES" dirty="0"/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19765" y="-24"/>
            <a:ext cx="5224267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Llamada con línea 2 (borde y barra de énfasis)"/>
          <p:cNvSpPr/>
          <p:nvPr/>
        </p:nvSpPr>
        <p:spPr>
          <a:xfrm>
            <a:off x="0" y="500042"/>
            <a:ext cx="3500430" cy="357190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109103"/>
              <a:gd name="adj6" fmla="val 13545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Ingresa la fecha (</a:t>
            </a:r>
            <a:r>
              <a:rPr lang="es-EC" dirty="0" err="1" smtClean="0">
                <a:solidFill>
                  <a:schemeClr val="accent1">
                    <a:lumMod val="50000"/>
                  </a:schemeClr>
                </a:solidFill>
              </a:rPr>
              <a:t>dd</a:t>
            </a:r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 / mm /</a:t>
            </a:r>
            <a:r>
              <a:rPr lang="es-EC" dirty="0" err="1" smtClean="0">
                <a:solidFill>
                  <a:schemeClr val="accent1">
                    <a:lumMod val="50000"/>
                  </a:schemeClr>
                </a:solidFill>
              </a:rPr>
              <a:t>aa</a:t>
            </a:r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Llamada con línea 2 (borde y barra de énfasis)"/>
          <p:cNvSpPr/>
          <p:nvPr/>
        </p:nvSpPr>
        <p:spPr>
          <a:xfrm>
            <a:off x="0" y="1000108"/>
            <a:ext cx="3500430" cy="785818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78536"/>
              <a:gd name="adj6" fmla="val 1370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Dale un nombre a tu sugerencia: Explica brevemente lo que buscas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Llamada con línea 2 (borde y barra de énfasis)"/>
          <p:cNvSpPr/>
          <p:nvPr/>
        </p:nvSpPr>
        <p:spPr>
          <a:xfrm>
            <a:off x="0" y="1857364"/>
            <a:ext cx="3500430" cy="1714512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78536"/>
              <a:gd name="adj6" fmla="val 1370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Indica cuál es la situación actual y cuál sería el beneficio al implementar la sugerencia. Recuerda usar lo aprendido en los Módulos 2 y 3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7 Llamada con línea 2 (borde y barra de énfasis)"/>
          <p:cNvSpPr/>
          <p:nvPr/>
        </p:nvSpPr>
        <p:spPr>
          <a:xfrm>
            <a:off x="0" y="3643314"/>
            <a:ext cx="3500430" cy="785818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78536"/>
              <a:gd name="adj6" fmla="val 1370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Marca en el cuadro que más sentido le haga a tu sugerencia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8 Llamada con línea 2 (borde y barra de énfasis)"/>
          <p:cNvSpPr/>
          <p:nvPr/>
        </p:nvSpPr>
        <p:spPr>
          <a:xfrm>
            <a:off x="0" y="4500570"/>
            <a:ext cx="3500430" cy="785818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78536"/>
              <a:gd name="adj6" fmla="val 1370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Indica los montos aproximados de inversión y ahorro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9 Llamada con línea 2 (borde y barra de énfasis)"/>
          <p:cNvSpPr/>
          <p:nvPr/>
        </p:nvSpPr>
        <p:spPr>
          <a:xfrm>
            <a:off x="0" y="5357826"/>
            <a:ext cx="3500430" cy="1500174"/>
          </a:xfrm>
          <a:prstGeom prst="accentBorderCallout2">
            <a:avLst>
              <a:gd name="adj1" fmla="val 20873"/>
              <a:gd name="adj2" fmla="val 104046"/>
              <a:gd name="adj3" fmla="val 10259"/>
              <a:gd name="adj4" fmla="val 104140"/>
              <a:gd name="adj5" fmla="val 78536"/>
              <a:gd name="adj6" fmla="val 1370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s-EC" dirty="0" smtClean="0">
                <a:solidFill>
                  <a:schemeClr val="accent1">
                    <a:lumMod val="50000"/>
                  </a:schemeClr>
                </a:solidFill>
              </a:rPr>
              <a:t>Ingresa el nombre de las personas que participan en la implementación de la sugerencia y % de participación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Los pasos siguientes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2844" y="1616208"/>
            <a:ext cx="8786874" cy="4741750"/>
          </a:xfrm>
        </p:spPr>
        <p:txBody>
          <a:bodyPr/>
          <a:lstStyle/>
          <a:p>
            <a:pPr algn="just"/>
            <a:r>
              <a:rPr lang="es-EC" dirty="0" smtClean="0"/>
              <a:t>Una vez que haz elaborado la primera parte del formulario, lo debes entregar a tu línea de supervisión, quien tomar la decisión de aprobarlo o no.</a:t>
            </a:r>
          </a:p>
          <a:p>
            <a:pPr algn="just"/>
            <a:r>
              <a:rPr lang="es-EC" dirty="0" smtClean="0"/>
              <a:t>Si es aprobado este se ingresa a la Base de Datos y entra en el proceso de ejecución en el cual debes participar activamente. No participarás de la ejecución de la sugerencia únicamente en el caso en que se deba delegar a un proveedor su ejecución.</a:t>
            </a:r>
          </a:p>
          <a:p>
            <a:pPr algn="just"/>
            <a:r>
              <a:rPr lang="es-EC" dirty="0" smtClean="0"/>
              <a:t>Finalmente, una vez implementada, debes verificar el impacto de tu sugerencia, con lo que la misma se cierra y pasa a participar de los beneficios definidos en la </a:t>
            </a:r>
            <a:r>
              <a:rPr lang="es-EC" dirty="0" smtClean="0">
                <a:solidFill>
                  <a:schemeClr val="bg1"/>
                </a:solidFill>
              </a:rPr>
              <a:t>Política de Incidencias Positivas. 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625" y="384159"/>
            <a:ext cx="8534400" cy="758825"/>
          </a:xfrm>
        </p:spPr>
        <p:txBody>
          <a:bodyPr/>
          <a:lstStyle/>
          <a:p>
            <a:r>
              <a:rPr lang="es-EC" dirty="0" smtClean="0"/>
              <a:t>GRACIAS Y MUCHA SUERTE EN TUS SUGERENCIAS</a:t>
            </a:r>
            <a:endParaRPr lang="es-ES" dirty="0"/>
          </a:p>
        </p:txBody>
      </p:sp>
      <p:pic>
        <p:nvPicPr>
          <p:cNvPr id="4" name="3 Marcador de contenido" descr="propuesta mark mejoramiento contino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39683" y="1527175"/>
            <a:ext cx="4628121" cy="4572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142875"/>
            <a:ext cx="7848600" cy="1066800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rgbClr val="0D338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Objetivos</a:t>
            </a:r>
            <a:endParaRPr lang="es-ES_tradnl" dirty="0"/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928662" y="2041525"/>
            <a:ext cx="7000924" cy="2400657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C" sz="3000" dirty="0">
                <a:solidFill>
                  <a:srgbClr val="0000FF"/>
                </a:solidFill>
                <a:latin typeface="Georgia" pitchFamily="18" charset="0"/>
              </a:rPr>
              <a:t>Al término del módulo los participantes </a:t>
            </a:r>
            <a:r>
              <a:rPr lang="es-EC" sz="3000" dirty="0" smtClean="0">
                <a:solidFill>
                  <a:srgbClr val="0000FF"/>
                </a:solidFill>
                <a:latin typeface="Georgia" pitchFamily="18" charset="0"/>
              </a:rPr>
              <a:t>estarán en capacidad de diligenciar apropiadamente el formulario de Sugerencias</a:t>
            </a:r>
            <a:endParaRPr lang="es-EC" sz="3000" dirty="0">
              <a:solidFill>
                <a:srgbClr val="0000FF"/>
              </a:solidFill>
              <a:latin typeface="Georgia" pitchFamily="18" charset="0"/>
            </a:endParaRPr>
          </a:p>
          <a:p>
            <a:endParaRPr lang="es-EC" sz="3000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Contenido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C" dirty="0" smtClean="0"/>
              <a:t>Parte I:	Qué es una sugerencia</a:t>
            </a:r>
          </a:p>
          <a:p>
            <a:endParaRPr lang="es-EC" dirty="0" smtClean="0"/>
          </a:p>
          <a:p>
            <a:r>
              <a:rPr lang="es-EC" dirty="0" smtClean="0"/>
              <a:t>Parte II: 	Los 3 abordajes para la mejora</a:t>
            </a:r>
          </a:p>
          <a:p>
            <a:pPr lvl="6"/>
            <a:r>
              <a:rPr lang="es-EC" dirty="0" smtClean="0"/>
              <a:t>Acción Correctiva</a:t>
            </a:r>
          </a:p>
          <a:p>
            <a:pPr lvl="6"/>
            <a:r>
              <a:rPr lang="es-EC" dirty="0" smtClean="0"/>
              <a:t>Acción Preventiva</a:t>
            </a:r>
          </a:p>
          <a:p>
            <a:pPr lvl="6"/>
            <a:r>
              <a:rPr lang="es-EC" dirty="0" smtClean="0"/>
              <a:t>Mejora</a:t>
            </a:r>
          </a:p>
          <a:p>
            <a:r>
              <a:rPr lang="es-EC" dirty="0" smtClean="0"/>
              <a:t>Parte III:	Cómo debo llenar el formulario de 				sugerencias.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Qué es una sugerencia?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Es una propuesta escrita en el formato del plan de sugerencias, de toda idea que genere una mejora dentro de la empresa en relación a:</a:t>
            </a:r>
          </a:p>
          <a:p>
            <a:pPr lvl="1"/>
            <a:r>
              <a:rPr lang="es-ES" dirty="0" smtClean="0"/>
              <a:t> Costos, </a:t>
            </a:r>
          </a:p>
          <a:p>
            <a:pPr lvl="1"/>
            <a:r>
              <a:rPr lang="es-ES" dirty="0" smtClean="0"/>
              <a:t>Salud y seguridad,</a:t>
            </a:r>
          </a:p>
          <a:p>
            <a:pPr lvl="1"/>
            <a:r>
              <a:rPr lang="es-EC" dirty="0" smtClean="0"/>
              <a:t>Calidad,</a:t>
            </a:r>
          </a:p>
          <a:p>
            <a:pPr lvl="1"/>
            <a:r>
              <a:rPr lang="es-EC" dirty="0" smtClean="0"/>
              <a:t>Medio ambiente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Qué no es una sugerencia?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C" dirty="0" smtClean="0"/>
              <a:t>Modificaciones a relaciones laborales y/o contractuales,</a:t>
            </a:r>
          </a:p>
          <a:p>
            <a:r>
              <a:rPr lang="es-EC" dirty="0" smtClean="0"/>
              <a:t>Propuestas de incremento salarial,</a:t>
            </a:r>
          </a:p>
          <a:p>
            <a:r>
              <a:rPr lang="es-EC" dirty="0" smtClean="0"/>
              <a:t>Quejas de sus jefes, colaboradores o compañeros,</a:t>
            </a:r>
          </a:p>
          <a:p>
            <a:r>
              <a:rPr lang="es-EC" dirty="0" smtClean="0"/>
              <a:t>Corrección a despilfarros totalmente conocidos,</a:t>
            </a:r>
          </a:p>
          <a:p>
            <a:r>
              <a:rPr lang="es-EC" dirty="0" smtClean="0"/>
              <a:t>Actividades estandarizadas que no se cumplen.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Clasificación de Sugerencias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C" dirty="0" smtClean="0"/>
              <a:t>Tangibles.- Aquellas  que tienen un impacto directo en el costo de los procesos y adicionalmente es fácil determinar los beneficios monetarios.</a:t>
            </a:r>
          </a:p>
          <a:p>
            <a:endParaRPr lang="es-EC" dirty="0" smtClean="0"/>
          </a:p>
          <a:p>
            <a:r>
              <a:rPr lang="es-EC" dirty="0" smtClean="0"/>
              <a:t>Intangibles.-  Aquellas en las que es difícil determinar el beneficio económico y que generalmente se dirigen a mejorar la salud, la seguridad, el ambiente </a:t>
            </a:r>
            <a:r>
              <a:rPr lang="es-EC" smtClean="0"/>
              <a:t>de trabajo.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1571612"/>
            <a:ext cx="8229600" cy="193899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C" sz="3000" dirty="0" smtClean="0">
                <a:solidFill>
                  <a:srgbClr val="0000FF"/>
                </a:solidFill>
                <a:latin typeface="Georgia" pitchFamily="18" charset="0"/>
              </a:rPr>
              <a:t>El ejemplo de Acción Correctiva:</a:t>
            </a:r>
          </a:p>
          <a:p>
            <a:endParaRPr lang="es-EC" sz="3000" dirty="0">
              <a:solidFill>
                <a:srgbClr val="0000FF"/>
              </a:solidFill>
              <a:latin typeface="Georgia" pitchFamily="18" charset="0"/>
            </a:endParaRPr>
          </a:p>
          <a:p>
            <a:endParaRPr lang="es-EC" sz="3000" dirty="0" smtClean="0">
              <a:solidFill>
                <a:srgbClr val="0000FF"/>
              </a:solidFill>
              <a:latin typeface="Georgia" pitchFamily="18" charset="0"/>
            </a:endParaRPr>
          </a:p>
          <a:p>
            <a:endParaRPr lang="es-EC" sz="3000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714375" y="214313"/>
            <a:ext cx="7848600" cy="990600"/>
          </a:xfrm>
        </p:spPr>
        <p:txBody>
          <a:bodyPr anchor="t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rgbClr val="0D3387"/>
                </a:solidFill>
              </a:rPr>
              <a:t>Determinar el abordaje apropiado a hacia la mejora</a:t>
            </a:r>
            <a:endParaRPr lang="es-ES_tradnl" dirty="0"/>
          </a:p>
        </p:txBody>
      </p:sp>
      <p:pic>
        <p:nvPicPr>
          <p:cNvPr id="5" name="Ejemplo didÃ¡ctico de acciÃ³n correctiva (calidad)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43042" y="2285992"/>
            <a:ext cx="5811180" cy="38862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1571612"/>
            <a:ext cx="8229600" cy="193899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C" sz="3000" dirty="0" smtClean="0">
                <a:solidFill>
                  <a:srgbClr val="0000FF"/>
                </a:solidFill>
                <a:latin typeface="Georgia" pitchFamily="18" charset="0"/>
              </a:rPr>
              <a:t>Acción Preventiva:</a:t>
            </a:r>
          </a:p>
          <a:p>
            <a:endParaRPr lang="es-EC" sz="3000" dirty="0">
              <a:solidFill>
                <a:srgbClr val="0000FF"/>
              </a:solidFill>
              <a:latin typeface="Georgia" pitchFamily="18" charset="0"/>
            </a:endParaRPr>
          </a:p>
          <a:p>
            <a:endParaRPr lang="es-EC" sz="3000" dirty="0" smtClean="0">
              <a:solidFill>
                <a:srgbClr val="0000FF"/>
              </a:solidFill>
              <a:latin typeface="Georgia" pitchFamily="18" charset="0"/>
            </a:endParaRPr>
          </a:p>
          <a:p>
            <a:endParaRPr lang="es-EC" sz="3000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714375" y="214313"/>
            <a:ext cx="7848600" cy="990600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rgbClr val="0D3387"/>
                </a:solidFill>
              </a:rPr>
              <a:t>Los 3 abordajes hacia la mejora</a:t>
            </a:r>
            <a:endParaRPr lang="es-ES_tradnl" dirty="0"/>
          </a:p>
        </p:txBody>
      </p:sp>
      <p:pic>
        <p:nvPicPr>
          <p:cNvPr id="10" name="axion-cinturon-publiTV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5973" y="2286000"/>
            <a:ext cx="5334027" cy="400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ChangeArrowheads="1"/>
          </p:cNvSpPr>
          <p:nvPr/>
        </p:nvSpPr>
        <p:spPr bwMode="auto">
          <a:xfrm>
            <a:off x="785786" y="1500174"/>
            <a:ext cx="7391400" cy="55399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000" dirty="0" smtClean="0">
                <a:solidFill>
                  <a:srgbClr val="0000FF"/>
                </a:solidFill>
                <a:latin typeface="Georgia" pitchFamily="18" charset="0"/>
              </a:rPr>
              <a:t>Mejora</a:t>
            </a:r>
            <a:endParaRPr lang="es-EC" sz="3000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>
          <a:xfrm>
            <a:off x="785813" y="214313"/>
            <a:ext cx="7848600" cy="990600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rgbClr val="0D3387"/>
                </a:solidFill>
              </a:rPr>
              <a:t>Los 3 abordajes hacia la mejora</a:t>
            </a:r>
            <a:endParaRPr lang="es-ES_tradnl" dirty="0"/>
          </a:p>
        </p:txBody>
      </p:sp>
      <p:pic>
        <p:nvPicPr>
          <p:cNvPr id="11" name="repsol-diesel-publiTV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28794" y="2000240"/>
            <a:ext cx="5256238" cy="43005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261</TotalTime>
  <Words>412</Words>
  <Application>Microsoft Office PowerPoint</Application>
  <PresentationFormat>Presentación en pantalla (4:3)</PresentationFormat>
  <Paragraphs>48</Paragraphs>
  <Slides>13</Slides>
  <Notes>1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Civil</vt:lpstr>
      <vt:lpstr>Cómo debo presentar mis sugerencias de mejora?</vt:lpstr>
      <vt:lpstr>Objetivos</vt:lpstr>
      <vt:lpstr>Contenido</vt:lpstr>
      <vt:lpstr>Qué es una sugerencia?</vt:lpstr>
      <vt:lpstr>Qué no es una sugerencia?</vt:lpstr>
      <vt:lpstr>Clasificación de Sugerencias</vt:lpstr>
      <vt:lpstr>Determinar el abordaje apropiado a hacia la mejora</vt:lpstr>
      <vt:lpstr>Los 3 abordajes hacia la mejora</vt:lpstr>
      <vt:lpstr>Los 3 abordajes hacia la mejora</vt:lpstr>
      <vt:lpstr>El Formulario</vt:lpstr>
      <vt:lpstr>Campos a llenar</vt:lpstr>
      <vt:lpstr>Los pasos siguientes</vt:lpstr>
      <vt:lpstr>GRACIAS Y MUCHA SUERTE EN TUS SUGERENCIAS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CALIDAD Y MEJORAMIENTO CONTINUO</dc:title>
  <dc:creator>jcordonez</dc:creator>
  <cp:lastModifiedBy>jcordonez</cp:lastModifiedBy>
  <cp:revision>13</cp:revision>
  <dcterms:created xsi:type="dcterms:W3CDTF">2009-07-01T20:20:16Z</dcterms:created>
  <dcterms:modified xsi:type="dcterms:W3CDTF">2009-09-17T14:39:54Z</dcterms:modified>
</cp:coreProperties>
</file>